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6" r:id="rId8"/>
    <p:sldId id="262" r:id="rId9"/>
    <p:sldId id="263" r:id="rId10"/>
    <p:sldId id="267" r:id="rId11"/>
    <p:sldId id="265" r:id="rId12"/>
    <p:sldId id="268" r:id="rId13"/>
  </p:sldIdLst>
  <p:sldSz cx="14630400" cy="8229600"/>
  <p:notesSz cx="8229600" cy="14630400"/>
  <p:embeddedFontLst>
    <p:embeddedFont>
      <p:font typeface="Barlow Light" panose="00000400000000000000" pitchFamily="2" charset="0"/>
      <p:regular r:id="rId15"/>
      <p: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397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18666-5052-F3B7-9A6B-23270C9A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32222B-260D-CDAD-DBFC-CB0BDCF87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6EF39E-4402-67F8-4D4F-998F0FA6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7022-6759-E510-821E-8C52CB4848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877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24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11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19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70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4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43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3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53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4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32492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Retail Sales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6.6M transactions to uncover market erosion patterns and optimize pricing strategy</a:t>
            </a:r>
            <a:endParaRPr lang="en-US" sz="17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4916BC1-875A-F934-C1A8-F369CB82F28D}"/>
              </a:ext>
            </a:extLst>
          </p:cNvPr>
          <p:cNvSpPr/>
          <p:nvPr/>
        </p:nvSpPr>
        <p:spPr>
          <a:xfrm>
            <a:off x="114640" y="7634269"/>
            <a:ext cx="6608887" cy="401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</a:rPr>
              <a:t>Priyanshu Barjatia 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</a:rPr>
              <a:t>– Data Analyst (Python | SQL | Power BI)</a:t>
            </a:r>
            <a:endParaRPr lang="en-US" sz="14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D88FA05D-61F3-4845-1B87-43CFEA7F0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41903"/>
            <a:ext cx="72160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087880"/>
            <a:ext cx="1083231" cy="1299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8114" y="2304455"/>
            <a:ext cx="29775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Eliminate 20% Discount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058114" y="2790587"/>
            <a:ext cx="118139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Drives $67 lower AOV than 10% across all categories and markets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387804"/>
            <a:ext cx="1083231" cy="12999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8114" y="36043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Re-price Medium Tier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058114" y="4090511"/>
            <a:ext cx="118139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volume but lowest revenue - clear underpricing relative to demand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687729"/>
            <a:ext cx="1083231" cy="12999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8114" y="4904303"/>
            <a:ext cx="30304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Lean Inventory Strategy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058114" y="5390436"/>
            <a:ext cx="118139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Stable demand (7.21 volatility) enables low safety stock, freeing capital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987653"/>
            <a:ext cx="1083231" cy="12999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58114" y="6204228"/>
            <a:ext cx="36146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Confections as Traffic Driver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058114" y="6690360"/>
            <a:ext cx="118139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Position highest-volume category strategically to boost cross-selling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D8AAE-A1E0-B3E9-3B96-D9134FCD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9354BF8-E9B9-FDE4-BC09-8D8FDF0675F5}"/>
              </a:ext>
            </a:extLst>
          </p:cNvPr>
          <p:cNvSpPr/>
          <p:nvPr/>
        </p:nvSpPr>
        <p:spPr>
          <a:xfrm>
            <a:off x="241942" y="229195"/>
            <a:ext cx="72160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Dashboard</a:t>
            </a:r>
            <a:endParaRPr lang="en-US" sz="4450" dirty="0"/>
          </a:p>
        </p:txBody>
      </p:sp>
      <p:pic>
        <p:nvPicPr>
          <p:cNvPr id="16" name="Picture 15" descr="A screenshot of a computer dashboard">
            <a:extLst>
              <a:ext uri="{FF2B5EF4-FFF2-40B4-BE49-F238E27FC236}">
                <a16:creationId xmlns:a16="http://schemas.microsoft.com/office/drawing/2014/main" id="{26E1EBCF-B92F-66DC-2013-625B28F9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74" y="1073061"/>
            <a:ext cx="11639252" cy="657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6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9072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136583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6.6M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58309" y="4122182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Transactions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4608314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purchases analyzed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391019" y="3136583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3391019" y="4122182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Tables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391019" y="4608314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Relational architecture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023729" y="3136583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42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6023729" y="4122182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3729" y="4608314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attributes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554545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dataset spanning demographics, products, sales transactions, and employee performance with minimal data quality issues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036" y="717352"/>
            <a:ext cx="7016829" cy="630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 &amp; Engineering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71036" y="1635562"/>
            <a:ext cx="191691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6" y="1938576"/>
            <a:ext cx="7801927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1036" y="2080141"/>
            <a:ext cx="2860358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 &amp; Validation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71036" y="2510433"/>
            <a:ext cx="780192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datasets, checked null values across all tables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71036" y="3152656"/>
            <a:ext cx="191691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6" y="3436501"/>
            <a:ext cx="7801927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1036" y="3597235"/>
            <a:ext cx="252305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Standardization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671036" y="4027527"/>
            <a:ext cx="780192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snake_case for consistency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671036" y="4669750"/>
            <a:ext cx="191691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6" y="4934426"/>
            <a:ext cx="7801927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1036" y="5114330"/>
            <a:ext cx="252305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671036" y="5544622"/>
            <a:ext cx="780192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purchase_frequency_days, formatted dates, calculated pricing metrics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71036" y="6186845"/>
            <a:ext cx="191691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6" y="6432352"/>
            <a:ext cx="7801927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71036" y="6631424"/>
            <a:ext cx="2867620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Sales Table Enhancement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671036" y="7061716"/>
            <a:ext cx="780192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Merged product data, calculated gross/net prices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4545FDA4-E1C0-BB2D-A603-EAE54DE4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7477"/>
            <a:ext cx="5411096" cy="5411096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AC0FF8A7-0DC4-71DB-A26F-BD7DA25A15E5}"/>
              </a:ext>
            </a:extLst>
          </p:cNvPr>
          <p:cNvSpPr/>
          <p:nvPr/>
        </p:nvSpPr>
        <p:spPr>
          <a:xfrm>
            <a:off x="488394" y="383738"/>
            <a:ext cx="3672126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Discount Dilemma</a:t>
            </a:r>
            <a:endParaRPr lang="en-US" sz="285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E52842F7-4A46-11C6-4678-8ACF57BCE81F}"/>
              </a:ext>
            </a:extLst>
          </p:cNvPr>
          <p:cNvSpPr/>
          <p:nvPr/>
        </p:nvSpPr>
        <p:spPr>
          <a:xfrm>
            <a:off x="488394" y="1052036"/>
            <a:ext cx="10926842" cy="918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5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20% Discounts Erode Profitability</a:t>
            </a:r>
            <a:endParaRPr lang="en-US" sz="57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BF8F06F3-7A3A-A877-CDF8-B03A1D7AEBC2}"/>
              </a:ext>
            </a:extLst>
          </p:cNvPr>
          <p:cNvSpPr/>
          <p:nvPr/>
        </p:nvSpPr>
        <p:spPr>
          <a:xfrm>
            <a:off x="8137081" y="2932166"/>
            <a:ext cx="1836063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Comparison</a:t>
            </a:r>
            <a:endParaRPr lang="en-US" sz="32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B314B0F7-B361-A945-B63D-18CAD749D08E}"/>
              </a:ext>
            </a:extLst>
          </p:cNvPr>
          <p:cNvSpPr/>
          <p:nvPr/>
        </p:nvSpPr>
        <p:spPr>
          <a:xfrm>
            <a:off x="8137081" y="3820964"/>
            <a:ext cx="3072387" cy="20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10% Discount:</a:t>
            </a: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$399M revenue, $596.53 AOV</a:t>
            </a:r>
            <a:endParaRPr lang="en-US" sz="20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60C205C5-72F6-64FA-3AE0-94B4C2408290}"/>
              </a:ext>
            </a:extLst>
          </p:cNvPr>
          <p:cNvSpPr/>
          <p:nvPr/>
        </p:nvSpPr>
        <p:spPr>
          <a:xfrm>
            <a:off x="8129462" y="4214763"/>
            <a:ext cx="307238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20% Discount:</a:t>
            </a: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$353M revenue, $529.46 AOV</a:t>
            </a:r>
            <a:endParaRPr lang="en-US" sz="20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5E358720-A8B0-7B09-ECDA-488E0C8F7905}"/>
              </a:ext>
            </a:extLst>
          </p:cNvPr>
          <p:cNvSpPr/>
          <p:nvPr/>
        </p:nvSpPr>
        <p:spPr>
          <a:xfrm>
            <a:off x="8102568" y="5766276"/>
            <a:ext cx="2577535" cy="229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384653"/>
                </a:solidFill>
                <a:highlight>
                  <a:srgbClr val="E5F6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Loss of $67 per order at 20% discount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791" y="853639"/>
            <a:ext cx="795373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Category Performance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59" y="2752009"/>
            <a:ext cx="3988048" cy="24646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4775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Confections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963724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$551M revenue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6440331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volume category with 11M units sold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070" y="2752010"/>
            <a:ext cx="4087353" cy="24646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9819" y="54775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19819" y="5963724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$488M revenue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5219819" y="6440331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9.6M units sold, strong performer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721" y="2752009"/>
            <a:ext cx="3872200" cy="246464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81329" y="54775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Poultry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81329" y="5963724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$436M revenue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9681329" y="6440331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9M units, consistent demand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704850"/>
            <a:ext cx="6672858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>
                <a:ln>
                  <a:noFill/>
                </a:ln>
                <a:solidFill>
                  <a:srgbClr val="2E3C4E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Distribution Insights</a:t>
            </a: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96397" y="1757243"/>
            <a:ext cx="4279821" cy="1496139"/>
          </a:xfrm>
          <a:prstGeom prst="roundRect">
            <a:avLst>
              <a:gd name="adj" fmla="val 1994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2970" y="1963817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Categories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902970" y="2410301"/>
            <a:ext cx="386667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Meat leads with 50 products, followed by Poultry (47) and Cereals (45)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175171" y="1757243"/>
            <a:ext cx="4279940" cy="1496139"/>
          </a:xfrm>
          <a:prstGeom prst="roundRect">
            <a:avLst>
              <a:gd name="adj" fmla="val 1994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81744" y="1963817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Tier Distribution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81744" y="2410301"/>
            <a:ext cx="3866793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 tier: 156 products, Low: 152, High: 143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54064" y="1757243"/>
            <a:ext cx="4279940" cy="1496139"/>
          </a:xfrm>
          <a:prstGeom prst="roundRect">
            <a:avLst>
              <a:gd name="adj" fmla="val 1994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0637" y="1963817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Price Range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60637" y="2410301"/>
            <a:ext cx="386679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$0.40 to $99.90, average $50.91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719983" y="4770358"/>
            <a:ext cx="2447211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13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378" y="3526869"/>
            <a:ext cx="2984540" cy="2984540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2634615" y="6760012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Average Quantity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6397" y="7206496"/>
            <a:ext cx="649450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Units per transaction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463087" y="4770358"/>
            <a:ext cx="2447211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7.21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483" y="3526869"/>
            <a:ext cx="2984540" cy="298454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377720" y="6760012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 Deviation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7439501" y="7206496"/>
            <a:ext cx="649450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Demand volatility measure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568047"/>
            <a:ext cx="7013734" cy="679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Geographic Revenue Leaders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2828" y="1557099"/>
            <a:ext cx="3745944" cy="2502337"/>
          </a:xfrm>
          <a:prstGeom prst="roundRect">
            <a:avLst>
              <a:gd name="adj" fmla="val 1238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03" y="1771174"/>
            <a:ext cx="619482" cy="61948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281" y="1941552"/>
            <a:ext cx="278725" cy="2787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36903" y="2597110"/>
            <a:ext cx="27173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Tucson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936903" y="3060502"/>
            <a:ext cx="331779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$48.3M revenue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936903" y="3514844"/>
            <a:ext cx="331779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74,736 transactions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4675227" y="1557099"/>
            <a:ext cx="3745944" cy="2502337"/>
          </a:xfrm>
          <a:prstGeom prst="roundRect">
            <a:avLst>
              <a:gd name="adj" fmla="val 1238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302" y="1771174"/>
            <a:ext cx="619482" cy="619482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9680" y="1941552"/>
            <a:ext cx="278725" cy="27872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889302" y="2597110"/>
            <a:ext cx="27173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Jackson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4889302" y="3060502"/>
            <a:ext cx="331779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$47.9M revenue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4889302" y="3514844"/>
            <a:ext cx="331779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71,623 transactions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722828" y="4265890"/>
            <a:ext cx="7698343" cy="2502337"/>
          </a:xfrm>
          <a:prstGeom prst="roundRect">
            <a:avLst>
              <a:gd name="adj" fmla="val 1238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903" y="4479965"/>
            <a:ext cx="619482" cy="619482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7281" y="4650343"/>
            <a:ext cx="278725" cy="27872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36903" y="5305901"/>
            <a:ext cx="27173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Sacramento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936903" y="5769293"/>
            <a:ext cx="72701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$47.7M revenue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936903" y="6223635"/>
            <a:ext cx="72701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73,667 transactions</a:t>
            </a:r>
            <a:endParaRPr lang="en-US" sz="1600" dirty="0"/>
          </a:p>
        </p:txBody>
      </p:sp>
      <p:sp>
        <p:nvSpPr>
          <p:cNvPr id="22" name="Text 13"/>
          <p:cNvSpPr/>
          <p:nvPr/>
        </p:nvSpPr>
        <p:spPr>
          <a:xfrm>
            <a:off x="722828" y="7000518"/>
            <a:ext cx="7698343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markets show consistent performance with stable demand patterns across all cities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33893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Sales Performance Metrics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1306849" y="2959775"/>
            <a:ext cx="2013205" cy="556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82.5%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2" y="1379125"/>
            <a:ext cx="3209597" cy="32095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99673" y="4879549"/>
            <a:ext cx="2153524" cy="366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Full Price Sales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961804" y="5173342"/>
            <a:ext cx="26292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$3.5B at standard pricing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491" y="1354976"/>
            <a:ext cx="3209598" cy="320959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02641" y="4946847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10% Discount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6288239" y="5167577"/>
            <a:ext cx="165410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</a:rPr>
              <a:t>$399M revenue</a:t>
            </a: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331" y="1282556"/>
            <a:ext cx="3209597" cy="320959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329717" y="4989459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00"/>
              </a:lnSpc>
            </a:pPr>
            <a:r>
              <a:rPr lang="en-US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</a:rPr>
              <a:t>20% Discount</a:t>
            </a:r>
          </a:p>
        </p:txBody>
      </p:sp>
      <p:sp>
        <p:nvSpPr>
          <p:cNvPr id="14" name="Text 9"/>
          <p:cNvSpPr/>
          <p:nvPr/>
        </p:nvSpPr>
        <p:spPr>
          <a:xfrm>
            <a:off x="11095702" y="5209143"/>
            <a:ext cx="1642853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</a:rPr>
              <a:t>$353M revenue</a:t>
            </a:r>
          </a:p>
        </p:txBody>
      </p:sp>
      <p:sp>
        <p:nvSpPr>
          <p:cNvPr id="15" name="Text 10"/>
          <p:cNvSpPr/>
          <p:nvPr/>
        </p:nvSpPr>
        <p:spPr>
          <a:xfrm>
            <a:off x="1306849" y="6057036"/>
            <a:ext cx="1624965" cy="22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Demand Stability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1306849" y="6554349"/>
            <a:ext cx="1624965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 deviation: 7.21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1306849" y="6897473"/>
            <a:ext cx="302296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volatility indicates predictable 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demand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patterns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10206179" y="6554348"/>
            <a:ext cx="1710452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</a:rPr>
              <a:t>Average quantity: 13 units</a:t>
            </a:r>
          </a:p>
        </p:txBody>
      </p:sp>
      <p:sp>
        <p:nvSpPr>
          <p:cNvPr id="19" name="Text 14"/>
          <p:cNvSpPr/>
          <p:nvPr/>
        </p:nvSpPr>
        <p:spPr>
          <a:xfrm>
            <a:off x="10206179" y="6860366"/>
            <a:ext cx="2861605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</a:rPr>
              <a:t>Consistent purchase behavior across all segments</a:t>
            </a:r>
          </a:p>
        </p:txBody>
      </p:sp>
      <p:sp>
        <p:nvSpPr>
          <p:cNvPr id="11" name="Text 7"/>
          <p:cNvSpPr/>
          <p:nvPr/>
        </p:nvSpPr>
        <p:spPr>
          <a:xfrm>
            <a:off x="11288890" y="2948596"/>
            <a:ext cx="133242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</a:rPr>
              <a:t>8.2%</a:t>
            </a:r>
          </a:p>
        </p:txBody>
      </p:sp>
      <p:sp>
        <p:nvSpPr>
          <p:cNvPr id="7" name="Text 4"/>
          <p:cNvSpPr/>
          <p:nvPr/>
        </p:nvSpPr>
        <p:spPr>
          <a:xfrm>
            <a:off x="6535140" y="2983923"/>
            <a:ext cx="133242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9.3%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96258"/>
            <a:ext cx="7627382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</a:rPr>
              <a:t>Geographic &amp; Employee Performance</a:t>
            </a:r>
          </a:p>
        </p:txBody>
      </p:sp>
      <p:sp>
        <p:nvSpPr>
          <p:cNvPr id="4" name="Text 1"/>
          <p:cNvSpPr/>
          <p:nvPr/>
        </p:nvSpPr>
        <p:spPr>
          <a:xfrm>
            <a:off x="6244709" y="34631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</a:rPr>
              <a:t>Top Revenue Cities</a:t>
            </a:r>
          </a:p>
        </p:txBody>
      </p:sp>
      <p:sp>
        <p:nvSpPr>
          <p:cNvPr id="5" name="Text 2"/>
          <p:cNvSpPr/>
          <p:nvPr/>
        </p:nvSpPr>
        <p:spPr>
          <a:xfrm>
            <a:off x="6244709" y="4035981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Tucson: $48.3M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4458414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Jackson: $47.9M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4880848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Sacramento: $47.7M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4709" y="5303282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Fort Wayne: $47.2M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44709" y="584489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AOV across cities: $642-$648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30339" y="34631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</a:rPr>
              <a:t>Top Sales Performers</a:t>
            </a:r>
          </a:p>
        </p:txBody>
      </p:sp>
      <p:sp>
        <p:nvSpPr>
          <p:cNvPr id="11" name="Text 8"/>
          <p:cNvSpPr/>
          <p:nvPr/>
        </p:nvSpPr>
        <p:spPr>
          <a:xfrm>
            <a:off x="10330339" y="4035981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Devon Brewer: $188M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30339" y="4458414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Shelby Riddle: $188M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30339" y="4880848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Katina Marks: $187M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330339" y="5303282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Desiree Stuart: $187M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330339" y="584489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Balanced performance across team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475</Words>
  <Application>Microsoft Office PowerPoint</Application>
  <PresentationFormat>Custom</PresentationFormat>
  <Paragraphs>116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Aptos</vt:lpstr>
      <vt:lpstr>Arial</vt:lpstr>
      <vt:lpstr>Barlow Light</vt:lpstr>
      <vt:lpstr>Barlow Bold</vt:lpstr>
      <vt:lpstr>Montserrat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Priyanshu Barjatia</cp:lastModifiedBy>
  <cp:revision>3</cp:revision>
  <dcterms:created xsi:type="dcterms:W3CDTF">2025-11-21T10:36:52Z</dcterms:created>
  <dcterms:modified xsi:type="dcterms:W3CDTF">2025-11-22T02:36:26Z</dcterms:modified>
</cp:coreProperties>
</file>